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7" r:id="rId2"/>
    <p:sldId id="258" r:id="rId3"/>
    <p:sldId id="261" r:id="rId4"/>
    <p:sldId id="262" r:id="rId5"/>
    <p:sldId id="263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1" r:id="rId14"/>
    <p:sldId id="264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>
        <p:guide orient="horz" pos="215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BE2B8-6A41-4549-9B1B-8DD5B3FCC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3C57E4-CF8E-4011-98C5-DD3B82673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4BD99-2D81-451D-BF1A-1EB73C86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CDAC2-DC07-46A8-8834-F468D9C1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D0560-3E3E-4A29-80B1-72258099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4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B3ADF-0831-45FB-94CE-0BC867D4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F08495-7251-401C-8544-27BF140FD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20F46-0D7B-45D1-9014-5FC99E73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24ADA-B0D7-443D-8D13-9D645E90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F19EC-CD2A-4C85-A912-E215A417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7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4F4F51-8CC5-491A-855F-042E97C63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02AF6F-EAB6-4C42-8BF6-C68B309A1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D130-1FC3-497C-ACEF-7D05D28C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9901B-73B0-4843-8A17-875A66ED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76218-805F-4119-8AD1-BFDE740E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64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FDAF0-A120-49F1-8D8B-E7B52396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D152F-0002-4FC6-96FC-93736D940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EB698-C4E5-4E95-B033-42017A302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E78DF-9B14-4947-96E8-DEFB8ECF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5C471-0767-43BC-9E1E-25062AA1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6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37C8-2FE6-456D-8AF4-A9A2429B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56766-1837-457F-B48B-2DA98F273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D1135-C71B-42BC-B74D-3CB5F124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30067-A40A-43F7-934D-00771675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906C5-E6FB-4F6E-8998-93F258E9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5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DDE3B-E789-4155-BFEC-3295C05B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8227C-D1C3-4016-9806-69695B040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044F08-B11B-4C65-AA39-8A9FB1CDE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242B4A-667F-4E08-95B1-1ED1947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DD6D3E-1D5D-42DC-8F20-B092C3AE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7E903-29EC-4DE0-94BA-70F099CA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8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456B8-26A1-41EF-B0D6-CFDF906D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13374-BC91-48A7-9DAF-8B62FF07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02E20D-4A57-4077-A4BA-C77CBEE8C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E3D0AC-DA51-44D8-8129-0E63B668A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4B5BD8-D193-407B-A327-80877B375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DDF205-8FCC-4345-BE72-FADADD09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151278-D170-4092-A98D-824614B6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B813D1-7886-4BB6-A3C2-F4AC8486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0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F98-5673-40F7-9244-E0F2C7BD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44C356-545E-412B-B174-4C47E597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F45678-F481-4AD5-BB10-138DE953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87B367-5BA9-4B5E-986B-01F8CBF1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1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9678F6-FCBB-4080-90F3-A4076766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94F7CB-5810-464E-9131-5D3BE79A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53E17-610B-4E19-809B-8A6F684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1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2E0AE-4F7C-4236-B22C-9489EE63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6E2EF-0DBC-4653-BEB1-5503CB60E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BB7E7-5ED7-4C27-B280-50E40F7A9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5B551-7219-4212-AAEA-F7D0CD08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6E532-20E6-494B-B6C0-9574F97D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202E-A3BB-4046-A4E9-01F7ED76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2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ABB4-F425-4435-BDC7-3B0B2D99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A78D0-0A50-41B2-BDC9-F34F0B58F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50C2C0-4DBE-48CA-A44B-1ADEE550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25182-8AB6-40D4-A1A5-33553F6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1F59F6-9BDC-4492-B0C9-C6B19EFF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DDF03-A024-41CE-8410-569C7716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6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F96AB2-CAF0-4596-BDE3-DFE6FD16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4C446-AD16-4A7C-B492-0B95D2216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7FA1A-937F-4D2C-B35C-51A7D4DAF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DD846-72F9-407E-9425-45F11913CCDE}" type="datetimeFigureOut">
              <a:rPr lang="ko-KR" altLang="en-US" smtClean="0"/>
              <a:t>2022. 10. 13.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E9FE3-6464-4A96-A8EB-D22BE6AF1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0BB03-2CEE-46DE-86C1-95CF0A1DB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651B0-FD79-417E-8646-16B19EEB3B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795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7860" y="2839403"/>
            <a:ext cx="8355329" cy="15497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>
                <a:solidFill>
                  <a:schemeClr val="bg1"/>
                </a:solidFill>
                <a:latin typeface="나눔고딕"/>
                <a:ea typeface="나눔고딕"/>
              </a:rPr>
              <a:t>하이브리드 지능형 가상 캐릭터 </a:t>
            </a:r>
          </a:p>
          <a:p>
            <a:pPr algn="ctr">
              <a:defRPr/>
            </a:pPr>
            <a:r>
              <a:rPr lang="ko-KR" altLang="en-US" sz="4800">
                <a:solidFill>
                  <a:schemeClr val="bg1"/>
                </a:solidFill>
                <a:latin typeface="나눔고딕"/>
                <a:ea typeface="나눔고딕"/>
              </a:rPr>
              <a:t>동작 생성 개발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71572" y="2839403"/>
            <a:ext cx="2062264" cy="102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99635" y="4992558"/>
            <a:ext cx="2792730" cy="1453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201724603</a:t>
            </a:r>
            <a:r>
              <a:rPr lang="ko-KR" altLang="en-US"/>
              <a:t> 최우창</a:t>
            </a:r>
          </a:p>
          <a:p>
            <a:pPr algn="ctr">
              <a:defRPr/>
            </a:pPr>
            <a:r>
              <a:rPr lang="en-US" altLang="ko-KR"/>
              <a:t>201724623</a:t>
            </a:r>
            <a:r>
              <a:rPr lang="ko-KR" altLang="en-US"/>
              <a:t> 황원식</a:t>
            </a:r>
          </a:p>
          <a:p>
            <a:pPr algn="ctr">
              <a:defRPr/>
            </a:pPr>
            <a:r>
              <a:rPr lang="en-US" altLang="ko-KR"/>
              <a:t>201724483</a:t>
            </a:r>
            <a:r>
              <a:rPr lang="ko-KR" altLang="en-US"/>
              <a:t> 박현성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지도 교수</a:t>
            </a:r>
            <a:r>
              <a:rPr lang="en-US" altLang="ko-KR"/>
              <a:t>:</a:t>
            </a:r>
            <a:r>
              <a:rPr lang="ko-KR" altLang="en-US"/>
              <a:t> 이명호 교수님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11806335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33370"/>
            <a:ext cx="11808551" cy="90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제스처 생성 모델 학습 및 구조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그림 2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41582" y="2175436"/>
            <a:ext cx="4721640" cy="32536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그림 2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071794" y="1428961"/>
            <a:ext cx="3987293" cy="40000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1198045" y="5538653"/>
            <a:ext cx="4408715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Model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학습 진행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07838" y="5538653"/>
            <a:ext cx="4408715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설계한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Model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11806335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33370"/>
            <a:ext cx="11808551" cy="90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제스처 생성 모델 학습 및 구조</a:t>
            </a:r>
            <a:r>
              <a:rPr lang="ko-KR" altLang="en-US" sz="5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자유형: 도형 40"/>
              <p:cNvSpPr/>
              <p:nvPr/>
            </p:nvSpPr>
            <p:spPr>
              <a:xfrm>
                <a:off x="7162798" y="2894650"/>
                <a:ext cx="4503273" cy="2952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𝑳</m:t>
                          </m:r>
                        </m:e>
                        <m:sub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𝑮</m:t>
                          </m:r>
                        </m:sub>
                      </m:sSub>
                      <m:r>
                        <a:rPr sz="1200" b="1" i="1">
                          <a:latin typeface="Cambria Math" panose="02040503050406030204" pitchFamily="18" charset="0"/>
                          <a:sym typeface="Cambria Math"/>
                        </a:rPr>
                        <m:t>:</m:t>
                      </m:r>
                      <m:r>
                        <a:rPr sz="1200" i="1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𝐺𝑒𝑠𝑡𝑢𝑟𝑒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𝐺𝑒𝑛𝑒𝑟𝑎𝑡𝑜𝑟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와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𝐸𝑛𝑐𝑜𝑑𝑒𝑟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를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학습시킬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때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사용되는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값</m:t>
                      </m:r>
                    </m:oMath>
                  </m:oMathPara>
                </a14:m>
                <a:endParaRPr dirty="0"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1" name="자유형: 도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2894650"/>
                <a:ext cx="4503273" cy="2952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자유형: 도형 41"/>
              <p:cNvSpPr/>
              <p:nvPr/>
            </p:nvSpPr>
            <p:spPr>
              <a:xfrm>
                <a:off x="7162798" y="3429000"/>
                <a:ext cx="3905626" cy="2952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𝑳</m:t>
                          </m:r>
                        </m:e>
                        <m:sub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𝑫</m:t>
                          </m:r>
                        </m:sub>
                      </m:sSub>
                      <m:r>
                        <a:rPr sz="1200" i="1">
                          <a:latin typeface="Cambria Math" panose="02040503050406030204" pitchFamily="18" charset="0"/>
                          <a:sym typeface="Cambria Math"/>
                        </a:rPr>
                        <m:t>: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𝐷𝑖𝑠𝑐𝑟𝑖𝑚𝑖𝑛𝑎𝑡𝑜𝑟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를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학습시킬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때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사용되는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값</m:t>
                      </m:r>
                    </m:oMath>
                  </m:oMathPara>
                </a14:m>
                <a:endParaRPr dirty="0"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2" name="자유형: 도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3429000"/>
                <a:ext cx="3905626" cy="29527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862701"/>
            <a:ext cx="6629498" cy="3718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자유형: 도형 47"/>
              <p:cNvSpPr/>
              <p:nvPr/>
            </p:nvSpPr>
            <p:spPr>
              <a:xfrm>
                <a:off x="7162798" y="3963350"/>
                <a:ext cx="3744261" cy="304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𝑳</m:t>
                          </m:r>
                        </m:e>
                        <m:sub>
                          <m:r>
                            <a:rPr lang="ar-AE"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𝑮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𝑵𝑺𝑮𝑨𝑵</m:t>
                          </m:r>
                        </m:sup>
                      </m:sSubSup>
                      <m:r>
                        <a:rPr lang="ar-AE" sz="1200" b="1" i="1">
                          <a:latin typeface="Cambria Math" panose="02040503050406030204" pitchFamily="18" charset="0"/>
                          <a:sym typeface="Cambria Math"/>
                        </a:rPr>
                        <m:t>, </m:t>
                      </m:r>
                      <m:sSub>
                        <m:sSubPr>
                          <m:ctrlPr>
                            <a:rPr lang="ar-AE" sz="1200" b="1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𝑳</m:t>
                          </m:r>
                        </m:e>
                        <m:sub>
                          <m:r>
                            <a:rPr lang="ar-AE"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𝑫</m:t>
                          </m:r>
                        </m:sub>
                      </m:sSub>
                      <m:r>
                        <a:rPr lang="ar-AE" sz="1200" b="1" i="1">
                          <a:latin typeface="Cambria Math" panose="02040503050406030204" pitchFamily="18" charset="0"/>
                          <a:sym typeface="Cambria Math"/>
                        </a:rPr>
                        <m:t>:</m:t>
                      </m:r>
                      <m:r>
                        <a:rPr lang="ar-AE"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  <a:sym typeface="Cambria Math"/>
                        </a:rPr>
                        <m:t>서로</m:t>
                      </m:r>
                      <m:r>
                        <a:rPr lang="ko-KR" altLang="en-US" sz="1200" b="0" i="0" smtClean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  <a:sym typeface="Cambria Math"/>
                        </a:rPr>
                        <m:t>𝐴𝑑𝑣𝑒𝑟𝑠𝑎𝑟𝑖𝑎𝑙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  <a:sym typeface="Cambria Math"/>
                        </a:rPr>
                        <m:t>𝐿𝑜𝑠𝑠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  <a:sym typeface="Cambria Math"/>
                        </a:rPr>
                        <m:t>이다</m:t>
                      </m:r>
                    </m:oMath>
                  </m:oMathPara>
                </a14:m>
                <a:endParaRPr dirty="0"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8" name="자유형: 도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3963350"/>
                <a:ext cx="3744261" cy="304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자유형: 도형 48"/>
              <p:cNvSpPr/>
              <p:nvPr/>
            </p:nvSpPr>
            <p:spPr>
              <a:xfrm>
                <a:off x="7162798" y="4507225"/>
                <a:ext cx="1571625" cy="304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𝑳</m:t>
                          </m:r>
                        </m:e>
                        <m:sub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𝑮</m:t>
                          </m:r>
                        </m:sub>
                        <m:sup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𝒔𝒕𝒚𝒍𝒆</m:t>
                          </m:r>
                        </m:sup>
                      </m:sSubSup>
                      <m:r>
                        <a:rPr sz="1200" i="1">
                          <a:latin typeface="Cambria Math" panose="02040503050406030204" pitchFamily="18" charset="0"/>
                          <a:sym typeface="Cambria Math"/>
                        </a:rPr>
                        <m:t>: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𝑆𝑡𝑦𝑙𝑒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𝐹𝑒𝑎𝑡𝑢𝑟𝑒</m:t>
                      </m:r>
                    </m:oMath>
                  </m:oMathPara>
                </a14:m>
                <a:endParaRPr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9" name="자유형: 도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4507225"/>
                <a:ext cx="1571625" cy="304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자유형: 도형 49"/>
              <p:cNvSpPr/>
              <p:nvPr/>
            </p:nvSpPr>
            <p:spPr>
              <a:xfrm>
                <a:off x="7162798" y="5051100"/>
                <a:ext cx="4695825" cy="6667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SupPr>
                        <m:e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𝑳</m:t>
                          </m:r>
                        </m:e>
                        <m:sub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𝑮</m:t>
                          </m:r>
                        </m:sub>
                        <m:sup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𝑲𝑳𝑫</m:t>
                          </m:r>
                        </m:sup>
                      </m:sSubSup>
                      <m:r>
                        <a:rPr sz="1200" b="1" i="1">
                          <a:latin typeface="Cambria Math" panose="02040503050406030204" pitchFamily="18" charset="0"/>
                          <a:sym typeface="Cambria Math"/>
                        </a:rPr>
                        <m:t>:</m:t>
                      </m:r>
                      <m:r>
                        <a:rPr sz="1200" i="1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d>
                        <m:dPr>
                          <m:ctrlPr>
                            <a:rPr sz="12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dPr>
                        <m:e>
                          <m:r>
                            <a:rPr sz="1200" i="0">
                              <a:latin typeface="Cambria Math" panose="02040503050406030204" pitchFamily="18" charset="0"/>
                              <a:sym typeface="Cambria Math"/>
                            </a:rPr>
                            <m:t>0,1</m:t>
                          </m:r>
                        </m:e>
                      </m:d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정규분포와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정규분포로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추정된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𝑠𝑡𝑦𝑙𝑒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𝑒𝑚𝑏𝑒𝑑𝑑𝑖𝑛𝑔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𝑠𝑝𝑎𝑐𝑒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</m:oMath>
                  </m:oMathPara>
                </a14:m>
                <a:endParaRPr>
                  <a:ea typeface="나눔고딕" panose="020D0604000000000000" pitchFamily="50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사이의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차이를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바탕으로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𝑠𝑡𝑦𝑙𝑒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𝑒𝑚𝑏𝑒𝑑𝑑𝑖𝑛𝑔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𝑠𝑝𝑎𝑐𝑒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의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</m:oMath>
                  </m:oMathPara>
                </a14:m>
                <a:endParaRPr>
                  <a:ea typeface="나눔고딕" panose="020D0604000000000000" pitchFamily="50" charset="-127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분포가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너무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퍼지지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않게끔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하는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역할</m:t>
                      </m:r>
                    </m:oMath>
                  </m:oMathPara>
                </a14:m>
                <a:endParaRPr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0" name="자유형: 도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5051100"/>
                <a:ext cx="4695825" cy="6667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자유형: 도형 50"/>
              <p:cNvSpPr/>
              <p:nvPr/>
            </p:nvSpPr>
            <p:spPr>
              <a:xfrm>
                <a:off x="7162798" y="1873575"/>
                <a:ext cx="762000" cy="2667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200" b="1" i="1">
                          <a:latin typeface="Cambria Math" panose="02040503050406030204" pitchFamily="18" charset="0"/>
                          <a:sym typeface="Cambria Math"/>
                        </a:rPr>
                        <m:t>𝒅</m:t>
                      </m:r>
                      <m:r>
                        <a:rPr sz="1200" b="1" i="1">
                          <a:latin typeface="Cambria Math" panose="02040503050406030204" pitchFamily="18" charset="0"/>
                          <a:sym typeface="Cambria Math"/>
                        </a:rPr>
                        <m:t>:</m:t>
                      </m:r>
                      <m:r>
                        <a:rPr sz="1200" i="1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𝑃𝑜𝑠𝑒</m:t>
                      </m:r>
                    </m:oMath>
                  </m:oMathPara>
                </a14:m>
                <a:endParaRPr dirty="0"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1" name="자유형: 도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1873575"/>
                <a:ext cx="762000" cy="2667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자유형: 도형 51"/>
              <p:cNvSpPr/>
              <p:nvPr/>
            </p:nvSpPr>
            <p:spPr>
              <a:xfrm>
                <a:off x="7162798" y="2379350"/>
                <a:ext cx="1476375" cy="2762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200" b="1" i="1">
                              <a:latin typeface="Cambria Math" panose="02040503050406030204" pitchFamily="18" charset="0"/>
                              <a:sym typeface="Cambria Math"/>
                            </a:rPr>
                            <m:t>𝒅</m:t>
                          </m:r>
                        </m:e>
                      </m:acc>
                      <m:r>
                        <a:rPr sz="1200" b="1" i="1">
                          <a:latin typeface="Cambria Math" panose="02040503050406030204" pitchFamily="18" charset="0"/>
                          <a:sym typeface="Cambria Math"/>
                        </a:rPr>
                        <m:t>:</m:t>
                      </m:r>
                      <m:r>
                        <a:rPr sz="1200" b="1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𝐺𝑒𝑛𝑒𝑟𝑎𝑡𝑒𝑑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 </m:t>
                      </m:r>
                      <m:r>
                        <a:rPr sz="1200" i="0">
                          <a:latin typeface="Cambria Math" panose="02040503050406030204" pitchFamily="18" charset="0"/>
                          <a:sym typeface="Cambria Math"/>
                        </a:rPr>
                        <m:t>𝑃𝑜𝑠𝑒</m:t>
                      </m:r>
                    </m:oMath>
                  </m:oMathPara>
                </a14:m>
                <a:endParaRPr dirty="0"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2" name="자유형: 도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98" y="2379350"/>
                <a:ext cx="1476375" cy="27622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>
                <a:blip r:embed="rId9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 xmlns:a14="http://schemas.microsoft.com/office/drawing/2010/main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11806335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33370"/>
            <a:ext cx="11808551" cy="90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제스처 생성 모델 학습 및 구조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그림 5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395852" y="1643062"/>
            <a:ext cx="5400294" cy="4319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3183220" y="2124716"/>
            <a:ext cx="5825560" cy="36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Google STT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이용해 생성된 타임스탬프</a:t>
            </a:r>
          </a:p>
        </p:txBody>
      </p:sp>
      <p:pic>
        <p:nvPicPr>
          <p:cNvPr id="56" name="그림 5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309812" y="3429000"/>
            <a:ext cx="2871533" cy="18762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그림 5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203281" y="3238499"/>
            <a:ext cx="3597815" cy="211435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5641910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2243" y="305634"/>
            <a:ext cx="5440680" cy="909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결과 분석 및 평가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05000"/>
            <a:ext cx="6096000" cy="304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904999"/>
            <a:ext cx="6096000" cy="304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25015" y="1467325"/>
            <a:ext cx="2331719" cy="7086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6264" y="1455419"/>
            <a:ext cx="2331719" cy="708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5641910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2243" y="305634"/>
            <a:ext cx="5440680" cy="909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결과 분석 및 평가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8592" y="2548198"/>
            <a:ext cx="3918681" cy="29950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6981" y="2651732"/>
            <a:ext cx="3941089" cy="28915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574" y="5708498"/>
            <a:ext cx="4408716" cy="63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Sequence2Sequence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(Min FGD: 116.269)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3168" y="5708498"/>
            <a:ext cx="4408716" cy="64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Proposed Model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(Min FGD: 14.637)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2243" y="1454729"/>
            <a:ext cx="6861918" cy="1229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FGD</a:t>
            </a:r>
          </a:p>
          <a:p>
            <a:pPr marL="0" indent="0" defTabSz="914400">
              <a:buFont typeface="Arial"/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GAN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모델을 평가할 때 자주 사용되는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FID(Frechet Inception Distance)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라는 생성된 이미지 분포와 기존 이미지 분포가 얼마나 유사한지 측정하는 지표를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Gesture Generation Problem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 적용한 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4" y="326570"/>
            <a:ext cx="7149162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363" y="326567"/>
            <a:ext cx="6964680" cy="909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결론 및 향후 연구 방향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9445" y="4159411"/>
            <a:ext cx="4734952" cy="15249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09376" y="1648373"/>
            <a:ext cx="4735090" cy="24859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2290" y="1753731"/>
            <a:ext cx="5143500" cy="3857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55058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48655" y="0"/>
            <a:ext cx="145915" cy="644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0690" y="2763054"/>
            <a:ext cx="37818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CONTENTS</a:t>
            </a:r>
            <a:endParaRPr lang="ko-KR" altLang="en-US" sz="54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9854" y="1154985"/>
            <a:ext cx="1806911" cy="4528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나눔고딕 ExtraBold"/>
                <a:ea typeface="나눔고딕 ExtraBold"/>
              </a:rPr>
              <a:t>1.</a:t>
            </a:r>
            <a:r>
              <a:rPr lang="ko-KR" altLang="en-US" sz="2400">
                <a:latin typeface="나눔고딕 ExtraBold"/>
                <a:ea typeface="나눔고딕 ExtraBold"/>
              </a:rPr>
              <a:t> 과제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99854" y="2068009"/>
            <a:ext cx="1806911" cy="4472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나눔고딕 ExtraBold"/>
                <a:ea typeface="나눔고딕 ExtraBold"/>
              </a:rPr>
              <a:t>2.</a:t>
            </a:r>
            <a:r>
              <a:rPr lang="ko-KR" altLang="en-US" sz="2400">
                <a:latin typeface="나눔고딕 ExtraBold"/>
                <a:ea typeface="나눔고딕 ExtraBold"/>
              </a:rPr>
              <a:t> 과제 목표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6599854" y="2978797"/>
            <a:ext cx="2494492" cy="45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3.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과제  내용</a:t>
            </a:r>
          </a:p>
        </p:txBody>
      </p:sp>
      <p:sp>
        <p:nvSpPr>
          <p:cNvPr id="19" name="TextBox 11"/>
          <p:cNvSpPr txBox="1"/>
          <p:nvPr/>
        </p:nvSpPr>
        <p:spPr>
          <a:xfrm>
            <a:off x="6599854" y="3892516"/>
            <a:ext cx="3300454" cy="45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4.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결과 분석 및 평가</a:t>
            </a:r>
          </a:p>
        </p:txBody>
      </p:sp>
      <p:sp>
        <p:nvSpPr>
          <p:cNvPr id="20" name="TextBox 11"/>
          <p:cNvSpPr txBox="1"/>
          <p:nvPr/>
        </p:nvSpPr>
        <p:spPr>
          <a:xfrm>
            <a:off x="6599853" y="4807702"/>
            <a:ext cx="4148285" cy="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5.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나눔고딕 ExtraBold"/>
                <a:ea typeface="나눔고딕 ExtraBold"/>
              </a:rPr>
              <a:t> 결론 및 향후 연구 방향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5641910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2088" y="326569"/>
            <a:ext cx="3068955" cy="909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6"/>
          <p:cNvSpPr txBox="1"/>
          <p:nvPr/>
        </p:nvSpPr>
        <p:spPr>
          <a:xfrm>
            <a:off x="578302" y="2103433"/>
            <a:ext cx="11035395" cy="3076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 defTabSz="914400">
              <a:buFont typeface="Arial"/>
              <a:buChar char="•"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나눔스퀘어 ExtraBold"/>
                <a:ea typeface="나눔스퀘어 ExtraBold"/>
              </a:rPr>
              <a:t>기존의 생성 모델 중 한글 텍스트 기반 동작 생성 모델이 존재하기   않았기에 한글 텍스트 데이터 셋 생성과 모델 구성을 수행한다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나눔스퀘어 ExtraBold"/>
                <a:ea typeface="나눔스퀘어 ExtraBold"/>
              </a:rPr>
              <a:t>.</a:t>
            </a:r>
          </a:p>
          <a:p>
            <a:pPr marL="342720" indent="-342720" defTabSz="914400">
              <a:buFont typeface="Arial"/>
              <a:buChar char="•"/>
              <a:defRPr/>
            </a:pPr>
            <a:endParaRPr kumimoji="0" lang="en-US" altLang="ko-KR" sz="2800" b="0" i="0" u="none" strike="noStrike" kern="1200" cap="none" spc="0" normalizeH="0" baseline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342720" indent="-342720" defTabSz="914400">
              <a:buFont typeface="Arial"/>
              <a:buChar char="•"/>
              <a:defRPr/>
            </a:pPr>
            <a:endParaRPr kumimoji="0" lang="en-US" altLang="ko-KR" sz="2800" b="0" i="0" u="none" strike="noStrike" kern="1200" cap="none" spc="0" normalizeH="0" baseline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2800">
                <a:latin typeface="나눔스퀘어 ExtraBold"/>
                <a:ea typeface="나눔스퀘어 ExtraBold"/>
              </a:rPr>
              <a:t>하이브리드 지능형 가상 캐릭터의 한글 텍스트 기반 동작 생성을     개발하는 것을 목표로 둔다</a:t>
            </a:r>
            <a:r>
              <a:rPr lang="en-US" altLang="ko-KR" sz="2800">
                <a:latin typeface="나눔스퀘어 ExtraBold"/>
                <a:ea typeface="나눔스퀘어 ExtraBold"/>
              </a:rPr>
              <a:t>.</a:t>
            </a:r>
          </a:p>
          <a:p>
            <a:pPr marL="342720" indent="-342720" defTabSz="914400">
              <a:buFont typeface="Arial"/>
              <a:buChar char="•"/>
              <a:defRPr/>
            </a:pPr>
            <a:endParaRPr kumimoji="0" lang="en-US" altLang="ko-KR" sz="2800" b="0" i="0" u="none" strike="noStrike" kern="1200" cap="none" spc="0" normalizeH="0" baseline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0" y="1354892"/>
            <a:ext cx="12192000" cy="444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 algn="l" defTabSz="914400">
              <a:buFont typeface="Arial"/>
              <a:buChar char="•"/>
              <a:defRPr/>
            </a:pP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5641910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2088" y="326569"/>
            <a:ext cx="3068955" cy="909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목표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6"/>
          <p:cNvSpPr txBox="1"/>
          <p:nvPr/>
        </p:nvSpPr>
        <p:spPr>
          <a:xfrm>
            <a:off x="578302" y="1779969"/>
            <a:ext cx="11035395" cy="3923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한글 텍스트 데이터 셋 구축을 위해 유튜브 채널을 통해 영상과 자막을 얻는다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.</a:t>
            </a:r>
          </a:p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 dirty="0" err="1">
                <a:solidFill>
                  <a:srgbClr val="000000"/>
                </a:solidFill>
                <a:latin typeface="나눔스퀘어 ExtraBold"/>
                <a:ea typeface="나눔스퀘어 ExtraBold"/>
              </a:rPr>
              <a:t>OpenPose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라이브러리를 이용하여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차원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Pose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추출 후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3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차원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Pose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추정 작업을 진행한다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.</a:t>
            </a:r>
          </a:p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해당 데이터 셋을 모델에 학습시켜 한글 텍스트에 대한 제스처를 생성한다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나눔스퀘어 ExtraBold"/>
                <a:ea typeface="나눔스퀘어 ExtraBold"/>
              </a:rPr>
              <a:t>.</a:t>
            </a:r>
          </a:p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9887727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26567"/>
            <a:ext cx="9846674" cy="90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학습 데이터 셋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0999" y="1319892"/>
            <a:ext cx="8994321" cy="54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1.</a:t>
            </a:r>
            <a:r>
              <a:rPr lang="ko-KR" altLang="en-US" sz="3000" b="1"/>
              <a:t> 유튜브 영상 및 자막 웹 크롤링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3059" y="2568384"/>
            <a:ext cx="5178333" cy="21294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8891" y="4819650"/>
            <a:ext cx="4408715" cy="64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영상 및 자막을 웹 크롤링한 채널</a:t>
            </a:r>
          </a:p>
          <a:p>
            <a:pPr algn="ctr">
              <a:defRPr/>
            </a:pPr>
            <a:r>
              <a:rPr lang="en-US" altLang="ko-KR" b="1"/>
              <a:t>&lt;</a:t>
            </a:r>
            <a:r>
              <a:rPr lang="ko-KR" altLang="en-US" b="1"/>
              <a:t>아이 스튜디오</a:t>
            </a:r>
            <a:r>
              <a:rPr lang="en-US" altLang="ko-KR" b="1"/>
              <a:t>&gt;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5212" y="2475856"/>
            <a:ext cx="4717869" cy="22165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92040" y="4819650"/>
            <a:ext cx="4408716" cy="36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추출한 자막 파일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9887727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26567"/>
            <a:ext cx="9846674" cy="90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학습 데이터 셋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0999" y="1319892"/>
            <a:ext cx="8994321" cy="54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2.</a:t>
            </a:r>
            <a:r>
              <a:rPr lang="ko-KR" altLang="en-US" sz="3000" b="1"/>
              <a:t> </a:t>
            </a:r>
            <a:r>
              <a:rPr lang="en-US" altLang="ko-KR" sz="3000" b="1"/>
              <a:t>OpenPose</a:t>
            </a:r>
            <a:r>
              <a:rPr lang="ko-KR" altLang="en-US" sz="3000" b="1"/>
              <a:t>를 이용해 </a:t>
            </a:r>
            <a:r>
              <a:rPr lang="en-US" altLang="ko-KR" sz="3000" b="1"/>
              <a:t>2D</a:t>
            </a:r>
            <a:r>
              <a:rPr lang="ko-KR" altLang="en-US" sz="3000" b="1"/>
              <a:t> </a:t>
            </a:r>
            <a:r>
              <a:rPr lang="en-US" altLang="ko-KR" sz="3000" b="1"/>
              <a:t>Human Pose </a:t>
            </a:r>
            <a:r>
              <a:rPr lang="ko-KR" altLang="en-US" sz="3000" b="1"/>
              <a:t>추출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2714" y="2005795"/>
            <a:ext cx="7946572" cy="4183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9887727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26567"/>
            <a:ext cx="9846674" cy="90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학습 데이터 셋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0999" y="1319892"/>
            <a:ext cx="11620500" cy="54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3.</a:t>
            </a:r>
            <a:r>
              <a:rPr lang="ko-KR" altLang="en-US" sz="3000" b="1"/>
              <a:t> </a:t>
            </a:r>
            <a:r>
              <a:rPr lang="en-US" altLang="ko-KR" sz="3000" b="1"/>
              <a:t>PySceneDetect</a:t>
            </a:r>
            <a:r>
              <a:rPr lang="ko-KR" altLang="en-US" sz="3000" b="1"/>
              <a:t>로 영상을 클립으로 나눈 뒤 유효한 클립 선발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102" y="2357858"/>
            <a:ext cx="4437189" cy="15707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1634" y="2900668"/>
            <a:ext cx="5201311" cy="21860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102" y="3769253"/>
            <a:ext cx="4437233" cy="13714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53142" y="5271405"/>
            <a:ext cx="4408715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영상 클립 분할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47113" y="5271405"/>
            <a:ext cx="4408715" cy="36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유효한 클립 정보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9887727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26567"/>
            <a:ext cx="9846674" cy="90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학습 데이터 셋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0999" y="1319892"/>
            <a:ext cx="8994321" cy="54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4.</a:t>
            </a:r>
            <a:r>
              <a:rPr lang="ko-KR" altLang="en-US" sz="3000" b="1"/>
              <a:t> 유효한 클립의 </a:t>
            </a:r>
            <a:r>
              <a:rPr lang="en-US" altLang="ko-KR" sz="3000" b="1"/>
              <a:t>2D Pose</a:t>
            </a:r>
            <a:r>
              <a:rPr lang="ko-KR" altLang="en-US" sz="3000" b="1"/>
              <a:t>를 </a:t>
            </a:r>
            <a:r>
              <a:rPr lang="en-US" altLang="ko-KR" sz="3000" b="1"/>
              <a:t>3D</a:t>
            </a:r>
            <a:r>
              <a:rPr lang="ko-KR" altLang="en-US" sz="3000" b="1"/>
              <a:t> </a:t>
            </a:r>
            <a:r>
              <a:rPr lang="en-US" altLang="ko-KR" sz="3000" b="1"/>
              <a:t>Pose</a:t>
            </a:r>
            <a:r>
              <a:rPr lang="ko-KR" altLang="en-US" sz="3000" b="1"/>
              <a:t>로 추정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9645" y="1945824"/>
            <a:ext cx="4196743" cy="33498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2757" y="2086231"/>
            <a:ext cx="4415517" cy="320942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0032" y="5323112"/>
            <a:ext cx="4408716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기존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2D Pose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46468" y="5323112"/>
            <a:ext cx="4408716" cy="36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추정된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3D Pose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26571"/>
            <a:ext cx="214604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665" y="326570"/>
            <a:ext cx="9887727" cy="858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3449" y="326567"/>
            <a:ext cx="9846674" cy="90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과제 내용 </a:t>
            </a:r>
            <a:r>
              <a:rPr lang="en-US" altLang="ko-KR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5400">
                <a:solidFill>
                  <a:schemeClr val="bg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4500">
                <a:solidFill>
                  <a:schemeClr val="bg1"/>
                </a:solidFill>
                <a:latin typeface="나눔스퀘어 ExtraBold"/>
                <a:ea typeface="나눔스퀘어 ExtraBold"/>
              </a:rPr>
              <a:t>학습 데이터 셋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11143" y="6417593"/>
            <a:ext cx="468085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0999" y="1319892"/>
            <a:ext cx="8994321" cy="54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5.</a:t>
            </a:r>
            <a:r>
              <a:rPr lang="ko-KR" altLang="en-US" sz="3000" b="1"/>
              <a:t> 추출된 데이터를 통해 </a:t>
            </a:r>
            <a:r>
              <a:rPr lang="en-US" altLang="ko-KR" sz="3000" b="1"/>
              <a:t>LMDB</a:t>
            </a:r>
            <a:r>
              <a:rPr lang="ko-KR" altLang="en-US" sz="3000" b="1"/>
              <a:t> 데이터 셋 생성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147" y="2237862"/>
            <a:ext cx="4895744" cy="287301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242433" y="2747270"/>
          <a:ext cx="5375911" cy="185420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687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사용한 비디오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328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/>
                        <a:t>비디오 평균 길이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/>
                        <a:t>6.4</a:t>
                      </a:r>
                      <a:r>
                        <a:rPr lang="ko-KR" altLang="en-US" sz="1600"/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/>
                        <a:t>전체 비디오 프레임 수</a:t>
                      </a:r>
                      <a:endParaRPr lang="en-US" altLang="ko-K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/>
                        <a:t>3857343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frames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/>
                        <a:t>사용한 프레임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/>
                        <a:t>28%(1094727/3857343)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/>
                        <a:t>사용 비디오 길이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/>
                        <a:t>10.03</a:t>
                      </a:r>
                      <a:r>
                        <a:rPr lang="ko-KR" altLang="en-US" sz="1600"/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0"/>
          <p:cNvSpPr txBox="1"/>
          <p:nvPr/>
        </p:nvSpPr>
        <p:spPr>
          <a:xfrm>
            <a:off x="722661" y="5285110"/>
            <a:ext cx="4408715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LMDB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셋 내부 형태</a:t>
            </a:r>
          </a:p>
        </p:txBody>
      </p:sp>
      <p:sp>
        <p:nvSpPr>
          <p:cNvPr id="29" name="TextBox 30"/>
          <p:cNvSpPr txBox="1"/>
          <p:nvPr/>
        </p:nvSpPr>
        <p:spPr>
          <a:xfrm>
            <a:off x="6726031" y="5285110"/>
            <a:ext cx="4408715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사용한 데이터 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</Words>
  <Application>Microsoft Macintosh PowerPoint</Application>
  <PresentationFormat>와이드스크린</PresentationFormat>
  <Paragraphs>77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나눔고딕 ExtraBold</vt:lpstr>
      <vt:lpstr>나눔스퀘어 ExtraBold</vt:lpstr>
      <vt:lpstr>맑은 고딕</vt:lpstr>
      <vt:lpstr>나눔고딕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 WOOHEE</dc:creator>
  <cp:lastModifiedBy>최우창</cp:lastModifiedBy>
  <cp:revision>75</cp:revision>
  <dcterms:created xsi:type="dcterms:W3CDTF">2018-09-18T10:00:32Z</dcterms:created>
  <dcterms:modified xsi:type="dcterms:W3CDTF">2022-10-13T02:33:28Z</dcterms:modified>
  <cp:version/>
</cp:coreProperties>
</file>